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16" roundtripDataSignature="AMtx7mhkTRtNs94nribRp1yms/J8lVGY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B03B02-EDBC-4E7C-A4E9-BB86F807E286}" v="1" dt="2023-07-24T04:28:21.3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Fish passage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Lake </a:t>
            </a:r>
            <a:r>
              <a:rPr lang="en-US" dirty="0" err="1"/>
              <a:t>Herengawe</a:t>
            </a:r>
            <a:r>
              <a:rPr lang="en-US" dirty="0"/>
              <a:t> project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Collaboration video</a:t>
            </a:r>
            <a:endParaRPr dirty="0"/>
          </a:p>
        </p:txBody>
      </p:sp>
      <p:sp>
        <p:nvSpPr>
          <p:cNvPr id="176" name="Google Shape;1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13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3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body" idx="1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14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8" name="Google Shape;28;p14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6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3" name="Google Shape;43;p16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0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1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8" name="Google Shape;78;p21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pic>
      <p:sp>
        <p:nvSpPr>
          <p:cNvPr id="79" name="Google Shape;79;p21"/>
          <p:cNvSpPr txBox="1">
            <a:spLocks noGrp="1"/>
          </p:cNvSpPr>
          <p:nvPr>
            <p:ph type="body" idx="1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2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Google Shape;13;p12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33984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 txBox="1"/>
          <p:nvPr/>
        </p:nvSpPr>
        <p:spPr>
          <a:xfrm>
            <a:off x="304799" y="200298"/>
            <a:ext cx="677527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TARANAKI CATCHMENT</a:t>
            </a:r>
            <a:endParaRPr dirty="0">
              <a:solidFill>
                <a:schemeClr val="accent6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COMMUNITIES </a:t>
            </a:r>
            <a:endParaRPr dirty="0">
              <a:solidFill>
                <a:schemeClr val="accent6"/>
              </a:solidFill>
            </a:endParaRPr>
          </a:p>
        </p:txBody>
      </p:sp>
      <p:pic>
        <p:nvPicPr>
          <p:cNvPr id="3" name="Picture 2" descr="A picture containing graphics, text, graphic design, font&#10;&#10;Description automatically generated">
            <a:extLst>
              <a:ext uri="{FF2B5EF4-FFF2-40B4-BE49-F238E27FC236}">
                <a16:creationId xmlns:a16="http://schemas.microsoft.com/office/drawing/2014/main" id="{7F5C35E2-650F-B4E2-2DA6-5404DD8EBD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1551" y="369189"/>
            <a:ext cx="1444752" cy="13929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"/>
          <p:cNvSpPr txBox="1"/>
          <p:nvPr/>
        </p:nvSpPr>
        <p:spPr>
          <a:xfrm>
            <a:off x="224708" y="105103"/>
            <a:ext cx="629735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WHAT HAVE WE DONE?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179" name="Google Shape;179;p10"/>
          <p:cNvSpPr txBox="1"/>
          <p:nvPr/>
        </p:nvSpPr>
        <p:spPr>
          <a:xfrm>
            <a:off x="0" y="844325"/>
            <a:ext cx="6461700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N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Pest trapping plan for </a:t>
            </a:r>
            <a:r>
              <a:rPr lang="en-N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Tarere</a:t>
            </a:r>
            <a:r>
              <a:rPr lang="en-N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Extension in Patea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N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Freshwater health reports for all catchment groups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N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Technology monitoring program trial – Water2Milk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N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 Being presentations around the region with Paul </a:t>
            </a:r>
            <a:r>
              <a:rPr lang="en-N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Rangiwahia</a:t>
            </a:r>
            <a:endParaRPr sz="16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Agri-kids program has been running at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Auroa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School for most of the past year.  Coastal School is starting this year.</a:t>
            </a:r>
            <a:endParaRPr sz="16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High Altitude Dairy Environment Solutions Group (HADES) Element’s Matt Highway has completed a report on solutions.  </a:t>
            </a:r>
            <a:endParaRPr sz="16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Presentations on the ETS. This is a real issue especially for the Sheep and Beef communities.  </a:t>
            </a:r>
            <a:endParaRPr sz="16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N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LiDAR modelling has been started to show critical source areas – this is a Taranaki wide project</a:t>
            </a:r>
            <a:endParaRPr sz="16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had three first aid courses in the winter with more coming up.  These have been tailored to a rural setting</a:t>
            </a:r>
            <a:endParaRPr sz="16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had social functions – part of well being and important for engagement and bringing communities back together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▪"/>
            </a:pPr>
            <a:r>
              <a:rPr lang="en-N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Become the liaison between the rural community and Ag professionals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▪"/>
            </a:pPr>
            <a:r>
              <a:rPr lang="en-N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wide survey commissioned on the rural community regarding IFP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1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9119" y="105103"/>
            <a:ext cx="5038173" cy="6032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79508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DBA1D8-4439-A0FD-8698-C840603FC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>
                <a:solidFill>
                  <a:srgbClr val="FFFF00"/>
                </a:solidFill>
              </a:rPr>
              <a:t>Where to next?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2932F-50AC-589F-767A-B98F966926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088CD-C550-F908-3C60-7E2D08940DD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NZ" dirty="0">
                <a:solidFill>
                  <a:srgbClr val="FFFF00"/>
                </a:solidFill>
              </a:rPr>
              <a:t>MPI Essential Freshwater project – 2 years</a:t>
            </a:r>
          </a:p>
          <a:p>
            <a:r>
              <a:rPr lang="en-NZ" dirty="0">
                <a:solidFill>
                  <a:srgbClr val="FFFF00"/>
                </a:solidFill>
              </a:rPr>
              <a:t>MPI Integrated Farm Planning project – 3 years</a:t>
            </a:r>
          </a:p>
          <a:p>
            <a:r>
              <a:rPr lang="en-NZ" dirty="0">
                <a:solidFill>
                  <a:srgbClr val="FFFF00"/>
                </a:solidFill>
              </a:rPr>
              <a:t>Engagement of a communications strategy specialist – need to raise awareness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/>
          <p:nvPr/>
        </p:nvSpPr>
        <p:spPr>
          <a:xfrm>
            <a:off x="304798" y="200298"/>
            <a:ext cx="1148660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WHAT IS A CATCHMENT COMMUNITY GROUP?</a:t>
            </a:r>
            <a:endParaRPr dirty="0">
              <a:solidFill>
                <a:schemeClr val="accent6"/>
              </a:solidFill>
            </a:endParaRPr>
          </a:p>
        </p:txBody>
      </p:sp>
      <p:pic>
        <p:nvPicPr>
          <p:cNvPr id="129" name="Google Shape;129;p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5494" y="1306286"/>
            <a:ext cx="6211701" cy="414113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 txBox="1"/>
          <p:nvPr/>
        </p:nvSpPr>
        <p:spPr>
          <a:xfrm>
            <a:off x="197222" y="2164230"/>
            <a:ext cx="4850675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 group of people, working together, in a geographical area, usually centered around a river or lake catchment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107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marR="0" lvl="0" indent="-107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People who connect socially within a rural community</a:t>
            </a:r>
            <a:endParaRPr sz="20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/>
          <p:nvPr/>
        </p:nvSpPr>
        <p:spPr>
          <a:xfrm>
            <a:off x="304799" y="200298"/>
            <a:ext cx="677527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TCC INCORPORATED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304799" y="1031295"/>
            <a:ext cx="5913120" cy="532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Vision: Flourishing rural communities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Mission: To empower and connect catchment communities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Membership: Leader from each individual catchment group community, plus representation from Federated Farmers, Venture Taranaki and Taranaki Young Farmers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Current Management Committee: Donna Cram, Jo Gibbs, Jarred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Coogen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Murray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Perkes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Katrina Knowles, and Ross Dunlop, with Chris Harvey and Ryan Stockman supporting.  We manage administration of funding on behalf of the individual catchment communities.  Each community has its own budget.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Project Lead and Co-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ordinators</a:t>
            </a:r>
            <a:endParaRPr sz="20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2233" y="0"/>
            <a:ext cx="3529767" cy="264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1600" y="3271520"/>
            <a:ext cx="5634266" cy="3004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2137" y="1193326"/>
            <a:ext cx="2927812" cy="2358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/>
          <p:nvPr/>
        </p:nvSpPr>
        <p:spPr>
          <a:xfrm>
            <a:off x="304798" y="200298"/>
            <a:ext cx="73914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224247" y="1129488"/>
            <a:ext cx="4835433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Discussions began with interested farmers and Venture Taranaki at the start of 2020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for the rural sector to respond to upcoming legislative change and changing customer demands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farmer-led, farmer driven, ground up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approach will support and empower farmers to ensure the long-term sustainability of their communities.  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by an initial $50k MPI grant as part of the Sustainable Land Use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programme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then a further $1.25m over two years to June 2023.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1974" y="1031295"/>
            <a:ext cx="6615779" cy="4410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27" y="130630"/>
            <a:ext cx="5945952" cy="607025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 txBox="1"/>
          <p:nvPr/>
        </p:nvSpPr>
        <p:spPr>
          <a:xfrm>
            <a:off x="6313712" y="130630"/>
            <a:ext cx="5547361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TARANAKI CATCHMENT COMMUNITY GROUPS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138" name="Google Shape;138;p5"/>
          <p:cNvSpPr txBox="1"/>
          <p:nvPr/>
        </p:nvSpPr>
        <p:spPr>
          <a:xfrm>
            <a:off x="6144710" y="2702218"/>
            <a:ext cx="5885363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Formalised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15 catchment groups around the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Maunga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4 mostly beef and lamb communities and 11 mainly dairy.</a:t>
            </a:r>
            <a:endParaRPr sz="20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Established one region-wide working group to focus on extension projects i.e. financial literacy.</a:t>
            </a:r>
            <a:endParaRPr sz="20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Interest from a further three or four groups to set up catchment community groups at a later stage.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group added in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Urenui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/Mimi/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Uruti</a:t>
            </a: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Starting planning for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Waiongana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Catchment group</a:t>
            </a:r>
            <a:endParaRPr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/>
          <p:nvPr/>
        </p:nvSpPr>
        <p:spPr>
          <a:xfrm>
            <a:off x="304798" y="200298"/>
            <a:ext cx="1148660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COMMUNITY ENGAGEMENT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145" name="Google Shape;145;p6"/>
          <p:cNvSpPr txBox="1"/>
          <p:nvPr/>
        </p:nvSpPr>
        <p:spPr>
          <a:xfrm>
            <a:off x="304798" y="1213957"/>
            <a:ext cx="7019111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Taranaki has a very diverse landscape, each with it’s own challenges.  Each community has different needs and aspirations.</a:t>
            </a:r>
            <a:endParaRPr sz="2000" dirty="0"/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Project Co-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ordinator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worked with each individual catchment group to understand and assess their challenges and opportunities.</a:t>
            </a:r>
            <a:endParaRPr sz="2000" dirty="0"/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catchment group answered four questions to develop their own ‘strategy on a page’</a:t>
            </a:r>
            <a:endParaRPr sz="2000" dirty="0"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strengths does our community already have?</a:t>
            </a:r>
            <a:endParaRPr sz="2000" dirty="0"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challenges we need to navigate?</a:t>
            </a:r>
            <a:endParaRPr sz="2000" dirty="0"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opportunities out there to investigate?</a:t>
            </a:r>
            <a:endParaRPr sz="2000" dirty="0"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I could do anything for our community I would…</a:t>
            </a:r>
            <a:endParaRPr sz="2000" dirty="0"/>
          </a:p>
        </p:txBody>
      </p:sp>
      <p:pic>
        <p:nvPicPr>
          <p:cNvPr id="146" name="Google Shape;146;p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2929" y="390319"/>
            <a:ext cx="4128476" cy="5203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/>
          <p:nvPr/>
        </p:nvSpPr>
        <p:spPr>
          <a:xfrm>
            <a:off x="304798" y="200298"/>
            <a:ext cx="1148660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WHAT WE HEARD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153" name="Google Shape;153;p7"/>
          <p:cNvSpPr txBox="1"/>
          <p:nvPr/>
        </p:nvSpPr>
        <p:spPr>
          <a:xfrm>
            <a:off x="304798" y="5039569"/>
            <a:ext cx="858066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Everyone involved during initial engagement showed great care for their people, their community, their community’s future, the environment and looking after their land</a:t>
            </a:r>
            <a:endParaRPr sz="2000" dirty="0"/>
          </a:p>
        </p:txBody>
      </p:sp>
      <p:pic>
        <p:nvPicPr>
          <p:cNvPr id="154" name="Google Shape;154;p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2117" y="1031295"/>
            <a:ext cx="6584770" cy="382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3251" y="3644581"/>
            <a:ext cx="3038749" cy="1995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3251" y="1778837"/>
            <a:ext cx="3038749" cy="1865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7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9153251" y="0"/>
            <a:ext cx="3038749" cy="1784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/>
          <p:nvPr/>
        </p:nvSpPr>
        <p:spPr>
          <a:xfrm>
            <a:off x="304799" y="200298"/>
            <a:ext cx="677527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PROJECT REPORT</a:t>
            </a:r>
            <a:endParaRPr dirty="0">
              <a:solidFill>
                <a:schemeClr val="accent6"/>
              </a:solidFill>
            </a:endParaRPr>
          </a:p>
        </p:txBody>
      </p:sp>
      <p:pic>
        <p:nvPicPr>
          <p:cNvPr id="164" name="Google Shape;164;p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1046" y="337184"/>
            <a:ext cx="3958981" cy="562138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8"/>
          <p:cNvSpPr txBox="1"/>
          <p:nvPr/>
        </p:nvSpPr>
        <p:spPr>
          <a:xfrm>
            <a:off x="304799" y="1263550"/>
            <a:ext cx="5085806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MPI funding enabled us to develop a 2 year </a:t>
            </a:r>
            <a:r>
              <a:rPr lang="en-NZ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Sustainable Land Use project – this ended in June 2023</a:t>
            </a:r>
            <a:endParaRPr sz="2000"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was the result of:</a:t>
            </a:r>
            <a:endParaRPr sz="2000"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than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2,1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00 farmers attending community meetings</a:t>
            </a:r>
            <a:endParaRPr sz="2000"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,000+ hours voluntary work</a:t>
            </a:r>
            <a:endParaRPr sz="2000"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Establishment and development of key relationships with community groups, local authorities, industry bodies and Iwi</a:t>
            </a:r>
            <a:endParaRPr sz="2000" dirty="0"/>
          </a:p>
          <a:p>
            <a:pPr marL="742950" marR="0" lvl="1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 available online in full on Venture Taranaki website </a:t>
            </a:r>
            <a:endParaRPr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7801" y="670373"/>
            <a:ext cx="5423937" cy="519193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9"/>
          <p:cNvSpPr txBox="1"/>
          <p:nvPr/>
        </p:nvSpPr>
        <p:spPr>
          <a:xfrm>
            <a:off x="304799" y="200298"/>
            <a:ext cx="677527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FORWARD WORKPLAN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173" name="Google Shape;173;p9"/>
          <p:cNvSpPr txBox="1"/>
          <p:nvPr/>
        </p:nvSpPr>
        <p:spPr>
          <a:xfrm>
            <a:off x="304799" y="1720862"/>
            <a:ext cx="5059681" cy="4555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individual catchment community group strategies feed into a region wide workplan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workplan grouped together meaningful and practical actions together under four key areas of focus: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Farming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Economic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Gree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722</Words>
  <Application>Microsoft Macintosh PowerPoint</Application>
  <PresentationFormat>Widescreen</PresentationFormat>
  <Paragraphs>81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Noto Sans Symbols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to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Lamb</dc:creator>
  <cp:lastModifiedBy>Liza Haarhoff</cp:lastModifiedBy>
  <cp:revision>7</cp:revision>
  <dcterms:created xsi:type="dcterms:W3CDTF">2021-06-24T23:33:07Z</dcterms:created>
  <dcterms:modified xsi:type="dcterms:W3CDTF">2023-08-01T03:14:45Z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d9e4d68-54d0-40a5-8c9a-85a36c87352c_Enabled">
    <vt:lpwstr>true</vt:lpwstr>
  </property>
  <property fmtid="{D5CDD505-2E9C-101B-9397-08002B2CF9AE}" pid="3" name="MSIP_Label_bd9e4d68-54d0-40a5-8c9a-85a36c87352c_SetDate">
    <vt:lpwstr>2023-07-24T04:28:11Z</vt:lpwstr>
  </property>
  <property fmtid="{D5CDD505-2E9C-101B-9397-08002B2CF9AE}" pid="4" name="MSIP_Label_bd9e4d68-54d0-40a5-8c9a-85a36c87352c_Method">
    <vt:lpwstr>Standard</vt:lpwstr>
  </property>
  <property fmtid="{D5CDD505-2E9C-101B-9397-08002B2CF9AE}" pid="5" name="MSIP_Label_bd9e4d68-54d0-40a5-8c9a-85a36c87352c_Name">
    <vt:lpwstr>Unclassified</vt:lpwstr>
  </property>
  <property fmtid="{D5CDD505-2E9C-101B-9397-08002B2CF9AE}" pid="6" name="MSIP_Label_bd9e4d68-54d0-40a5-8c9a-85a36c87352c_SiteId">
    <vt:lpwstr>388728e1-bbd0-4378-98dc-f8682e644300</vt:lpwstr>
  </property>
  <property fmtid="{D5CDD505-2E9C-101B-9397-08002B2CF9AE}" pid="7" name="MSIP_Label_bd9e4d68-54d0-40a5-8c9a-85a36c87352c_ActionId">
    <vt:lpwstr>ca642a27-6621-43ae-a0d1-a20c0fbc0c7c</vt:lpwstr>
  </property>
  <property fmtid="{D5CDD505-2E9C-101B-9397-08002B2CF9AE}" pid="8" name="MSIP_Label_bd9e4d68-54d0-40a5-8c9a-85a36c87352c_ContentBits">
    <vt:lpwstr>0</vt:lpwstr>
  </property>
</Properties>
</file>